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sldIdLst>
    <p:sldId id="299" r:id="rId6"/>
    <p:sldId id="261" r:id="rId7"/>
    <p:sldId id="301" r:id="rId8"/>
    <p:sldId id="259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93" r:id="rId29"/>
    <p:sldId id="282" r:id="rId30"/>
    <p:sldId id="289" r:id="rId31"/>
    <p:sldId id="285" r:id="rId32"/>
    <p:sldId id="290" r:id="rId33"/>
    <p:sldId id="286" r:id="rId34"/>
    <p:sldId id="287" r:id="rId35"/>
    <p:sldId id="288" r:id="rId36"/>
    <p:sldId id="283" r:id="rId37"/>
    <p:sldId id="291" r:id="rId38"/>
    <p:sldId id="292" r:id="rId39"/>
    <p:sldId id="294" r:id="rId40"/>
    <p:sldId id="295" r:id="rId41"/>
    <p:sldId id="297" r:id="rId42"/>
    <p:sldId id="298" r:id="rId43"/>
    <p:sldId id="296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1135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47000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7404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9028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2903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8009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3286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58013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297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2770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3852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9185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7735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2401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463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41962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89674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1508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234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28593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1364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42761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84244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74750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6892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40906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59332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2265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4718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3101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23820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9542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8981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7072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81686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90505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33548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974104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04408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10445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0036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09609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87796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56417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4606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4492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588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7/31/2015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7724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7/31/2015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1371600"/>
            <a:ext cx="7848600" cy="1470025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MANUFACTURING TECHNOLOGY-I</a:t>
            </a:r>
            <a:br>
              <a:rPr lang="en-US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[ME6302]</a:t>
            </a:r>
            <a:endParaRPr lang="en-IN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r>
              <a:rPr lang="en-US" sz="7200" dirty="0" smtClean="0"/>
              <a:t>III  SEMESTER / II YEAR – ‘A’ SECTION</a:t>
            </a:r>
          </a:p>
          <a:p>
            <a:r>
              <a:rPr lang="en-US" sz="7200" b="1" dirty="0" smtClean="0"/>
              <a:t>MECHANICAL ENGINEERING</a:t>
            </a:r>
          </a:p>
          <a:p>
            <a:r>
              <a:rPr lang="en-US" sz="7200" dirty="0" smtClean="0"/>
              <a:t>[</a:t>
            </a:r>
            <a:r>
              <a:rPr lang="en-US" sz="7200" b="1" dirty="0" smtClean="0"/>
              <a:t>Academic  Year: </a:t>
            </a:r>
            <a:r>
              <a:rPr lang="en-US" sz="7200" dirty="0" smtClean="0"/>
              <a:t>2015-2016 – </a:t>
            </a:r>
            <a:r>
              <a:rPr lang="en-US" sz="7200" b="1" dirty="0" smtClean="0"/>
              <a:t>Batch</a:t>
            </a:r>
            <a:r>
              <a:rPr lang="en-US" sz="7200" b="1" smtClean="0"/>
              <a:t>: </a:t>
            </a:r>
            <a:r>
              <a:rPr lang="en-US" sz="7200" smtClean="0"/>
              <a:t>2014-2018]</a:t>
            </a:r>
            <a:endParaRPr lang="en-US" sz="7200" dirty="0" smtClean="0"/>
          </a:p>
          <a:p>
            <a:r>
              <a:rPr lang="en-US" sz="7200" dirty="0" smtClean="0"/>
              <a:t>]</a:t>
            </a:r>
            <a:endParaRPr lang="en-IN" sz="7200" dirty="0"/>
          </a:p>
        </p:txBody>
      </p:sp>
    </p:spTree>
    <p:extLst>
      <p:ext uri="{BB962C8B-B14F-4D97-AF65-F5344CB8AC3E}">
        <p14:creationId xmlns="" xmlns:p14="http://schemas.microsoft.com/office/powerpoint/2010/main" val="38793396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381000"/>
            <a:ext cx="8686800" cy="60198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1800" dirty="0"/>
              <a:t> </a:t>
            </a:r>
            <a:r>
              <a:rPr lang="en-US" sz="2400" dirty="0" smtClean="0"/>
              <a:t>‘Manufacturing’ is derived from the Latin, </a:t>
            </a:r>
          </a:p>
          <a:p>
            <a:pPr marL="45720" indent="0" algn="just">
              <a:buNone/>
            </a:pPr>
            <a:r>
              <a:rPr lang="en-US" sz="2400" dirty="0"/>
              <a:t>	</a:t>
            </a:r>
            <a:r>
              <a:rPr lang="en-US" sz="2400" dirty="0" err="1" smtClean="0">
                <a:solidFill>
                  <a:srgbClr val="00B050"/>
                </a:solidFill>
              </a:rPr>
              <a:t>manus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/>
              <a:t>= hand and </a:t>
            </a:r>
            <a:r>
              <a:rPr lang="en-US" sz="2400" dirty="0" err="1" smtClean="0">
                <a:solidFill>
                  <a:srgbClr val="00B050"/>
                </a:solidFill>
              </a:rPr>
              <a:t>factus</a:t>
            </a:r>
            <a:r>
              <a:rPr lang="en-US" sz="2400" dirty="0" smtClean="0"/>
              <a:t> = made,</a:t>
            </a:r>
          </a:p>
          <a:p>
            <a:pPr marL="45720" indent="0" algn="just">
              <a:buNone/>
            </a:pPr>
            <a:r>
              <a:rPr lang="en-US" sz="2400" dirty="0"/>
              <a:t>t</a:t>
            </a:r>
            <a:r>
              <a:rPr lang="en-US" sz="2400" dirty="0" smtClean="0"/>
              <a:t>hat is, the literal meaning is “made by hand”.</a:t>
            </a:r>
          </a:p>
          <a:p>
            <a:pPr marL="45720" indent="0" algn="just">
              <a:buNone/>
            </a:pPr>
            <a:r>
              <a:rPr lang="en-US" sz="2400" dirty="0" smtClean="0"/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800" dirty="0" smtClean="0"/>
              <a:t>‘</a:t>
            </a:r>
            <a:r>
              <a:rPr lang="en-US" sz="2400" dirty="0" smtClean="0"/>
              <a:t>Manufacturing’ means the making of goods and articles by </a:t>
            </a:r>
            <a:r>
              <a:rPr lang="en-US" sz="2400" dirty="0"/>
              <a:t>hand and/or </a:t>
            </a:r>
            <a:r>
              <a:rPr lang="en-US" sz="2400" dirty="0" smtClean="0"/>
              <a:t>by machinery.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/>
          </a:p>
          <a:p>
            <a:pPr algn="just">
              <a:buFont typeface="Wingdings" pitchFamily="2" charset="2"/>
              <a:buChar char="Ø"/>
            </a:pPr>
            <a:r>
              <a:rPr lang="en-US" sz="1800" dirty="0" smtClean="0"/>
              <a:t> </a:t>
            </a:r>
            <a:r>
              <a:rPr lang="en-US" sz="2400" dirty="0" smtClean="0"/>
              <a:t>‘</a:t>
            </a:r>
            <a:r>
              <a:rPr lang="en-US" sz="2400" dirty="0" smtClean="0">
                <a:solidFill>
                  <a:srgbClr val="C00000"/>
                </a:solidFill>
              </a:rPr>
              <a:t>Manufacturing Technology</a:t>
            </a:r>
            <a:r>
              <a:rPr lang="en-US" sz="2400" dirty="0" smtClean="0"/>
              <a:t>’ or “</a:t>
            </a:r>
            <a:r>
              <a:rPr lang="en-US" sz="2400" dirty="0">
                <a:solidFill>
                  <a:srgbClr val="C00000"/>
                </a:solidFill>
              </a:rPr>
              <a:t>Production Technology</a:t>
            </a:r>
            <a:r>
              <a:rPr lang="en-US" sz="2400" dirty="0" smtClean="0"/>
              <a:t>” can be defined as the study of the various processes required to produce parts and to assemble them into machines and mechanisms.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/>
          </a:p>
          <a:p>
            <a:pPr algn="just">
              <a:buFont typeface="Wingdings" pitchFamily="2" charset="2"/>
              <a:buChar char="Ø"/>
            </a:pPr>
            <a:endParaRPr lang="en-US" sz="2400" dirty="0" smtClean="0"/>
          </a:p>
          <a:p>
            <a:pPr algn="just">
              <a:buFont typeface="Wingdings" pitchFamily="2" charset="2"/>
              <a:buChar char="Ø"/>
            </a:pP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3615426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533400"/>
            <a:ext cx="4267200" cy="57150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u="sng" dirty="0" smtClean="0"/>
              <a:t>SAND CASTING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Sand moulds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Type of patterns </a:t>
            </a:r>
          </a:p>
          <a:p>
            <a:pPr>
              <a:buNone/>
            </a:pPr>
            <a:r>
              <a:rPr lang="en-US" dirty="0" smtClean="0"/>
              <a:t> – Pattern materials </a:t>
            </a:r>
          </a:p>
          <a:p>
            <a:pPr>
              <a:buNone/>
            </a:pPr>
            <a:r>
              <a:rPr lang="en-US" dirty="0" smtClean="0"/>
              <a:t> – Pattern allowances 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Moulding</a:t>
            </a:r>
            <a:r>
              <a:rPr lang="en-US" dirty="0" smtClean="0"/>
              <a:t> sand </a:t>
            </a:r>
          </a:p>
          <a:p>
            <a:pPr>
              <a:buNone/>
            </a:pPr>
            <a:r>
              <a:rPr lang="en-US" dirty="0" smtClean="0"/>
              <a:t> – Types</a:t>
            </a:r>
          </a:p>
          <a:p>
            <a:pPr>
              <a:buNone/>
            </a:pPr>
            <a:r>
              <a:rPr lang="en-US" dirty="0" smtClean="0"/>
              <a:t> – Properties</a:t>
            </a:r>
          </a:p>
          <a:p>
            <a:pPr>
              <a:buNone/>
            </a:pPr>
            <a:r>
              <a:rPr lang="en-US" dirty="0" smtClean="0"/>
              <a:t> –  Testing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Core making</a:t>
            </a:r>
          </a:p>
          <a:p>
            <a:pPr>
              <a:buNone/>
            </a:pPr>
            <a:r>
              <a:rPr lang="en-US" dirty="0" smtClean="0"/>
              <a:t> – Types</a:t>
            </a:r>
          </a:p>
          <a:p>
            <a:pPr>
              <a:buNone/>
            </a:pPr>
            <a:r>
              <a:rPr lang="en-US" dirty="0" smtClean="0"/>
              <a:t> – Applications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Moulding</a:t>
            </a:r>
            <a:r>
              <a:rPr lang="en-US" dirty="0" smtClean="0"/>
              <a:t> machines</a:t>
            </a:r>
          </a:p>
          <a:p>
            <a:pPr>
              <a:buNone/>
            </a:pPr>
            <a:r>
              <a:rPr lang="en-US" dirty="0" smtClean="0"/>
              <a:t> – Types </a:t>
            </a:r>
          </a:p>
          <a:p>
            <a:pPr>
              <a:buNone/>
            </a:pPr>
            <a:r>
              <a:rPr lang="en-US" dirty="0" smtClean="0"/>
              <a:t> – Application</a:t>
            </a:r>
          </a:p>
          <a:p>
            <a:pPr>
              <a:buNone/>
            </a:pPr>
            <a:endParaRPr lang="en-US" sz="2600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191000" y="685800"/>
            <a:ext cx="4495800" cy="58674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u="sng" dirty="0" smtClean="0"/>
              <a:t>MELTING FURNACES </a:t>
            </a:r>
          </a:p>
          <a:p>
            <a:pPr lvl="1">
              <a:buNone/>
            </a:pPr>
            <a:r>
              <a:rPr lang="en-US" sz="2800" dirty="0" smtClean="0"/>
              <a:t>– Blast</a:t>
            </a:r>
          </a:p>
          <a:p>
            <a:pPr lvl="1">
              <a:buNone/>
            </a:pPr>
            <a:r>
              <a:rPr lang="en-US" sz="2800" dirty="0" smtClean="0"/>
              <a:t>– Cupola </a:t>
            </a:r>
          </a:p>
          <a:p>
            <a:pPr>
              <a:buFont typeface="Wingdings" pitchFamily="2" charset="2"/>
              <a:buChar char="Ø"/>
            </a:pPr>
            <a:r>
              <a:rPr lang="en-US" b="1" u="sng" dirty="0" smtClean="0"/>
              <a:t>SPECIAL CASTING PROCESSES </a:t>
            </a:r>
          </a:p>
          <a:p>
            <a:pPr>
              <a:buNone/>
            </a:pPr>
            <a:r>
              <a:rPr lang="en-US" dirty="0" smtClean="0"/>
              <a:t>– Shell </a:t>
            </a:r>
          </a:p>
          <a:p>
            <a:pPr>
              <a:buNone/>
            </a:pPr>
            <a:r>
              <a:rPr lang="en-US" dirty="0" smtClean="0"/>
              <a:t>– investment casting</a:t>
            </a:r>
          </a:p>
          <a:p>
            <a:pPr>
              <a:buNone/>
            </a:pPr>
            <a:r>
              <a:rPr lang="en-US" dirty="0" smtClean="0"/>
              <a:t> – Ceramic mould</a:t>
            </a:r>
          </a:p>
          <a:p>
            <a:pPr>
              <a:buNone/>
            </a:pPr>
            <a:r>
              <a:rPr lang="en-US" dirty="0" smtClean="0"/>
              <a:t> – Lost Wax process</a:t>
            </a:r>
          </a:p>
          <a:p>
            <a:pPr>
              <a:buNone/>
            </a:pPr>
            <a:r>
              <a:rPr lang="en-US" dirty="0" smtClean="0"/>
              <a:t> – Pressure die casting</a:t>
            </a:r>
          </a:p>
          <a:p>
            <a:pPr>
              <a:buNone/>
            </a:pPr>
            <a:r>
              <a:rPr lang="en-US" dirty="0" smtClean="0"/>
              <a:t> – Centrifugal casting</a:t>
            </a:r>
          </a:p>
          <a:p>
            <a:pPr>
              <a:buNone/>
            </a:pPr>
            <a:r>
              <a:rPr lang="en-US" dirty="0" smtClean="0"/>
              <a:t> – CO2 process</a:t>
            </a:r>
          </a:p>
          <a:p>
            <a:pPr>
              <a:buNone/>
            </a:pPr>
            <a:r>
              <a:rPr lang="en-US" dirty="0" smtClean="0"/>
              <a:t> – Stir Casting</a:t>
            </a:r>
          </a:p>
          <a:p>
            <a:pPr>
              <a:buNone/>
            </a:pPr>
            <a:r>
              <a:rPr lang="en-US" dirty="0" smtClean="0"/>
              <a:t>(Working principle)</a:t>
            </a:r>
          </a:p>
          <a:p>
            <a:pPr>
              <a:buFont typeface="Wingdings" pitchFamily="2" charset="2"/>
              <a:buChar char="Ø"/>
            </a:pPr>
            <a:r>
              <a:rPr lang="en-US" b="1" u="sng" dirty="0" smtClean="0"/>
              <a:t>DEFECTS IN SAND CASTING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curing CO</a:t>
            </a:r>
            <a:r>
              <a:rPr lang="en-US" baseline="-25000" dirty="0" smtClean="0"/>
              <a:t>2</a:t>
            </a:r>
            <a:r>
              <a:rPr lang="en-US" dirty="0" smtClean="0"/>
              <a:t> Process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" y="1524000"/>
            <a:ext cx="3124200" cy="445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0" y="1295400"/>
            <a:ext cx="5029200" cy="51816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To make good Quality castings in large numbers.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Binder – Pure dry silica sand + Sodium silicate liquid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Moisture content – Should not exceed 3 %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Additives – Sawdust about 1.5%, Asbestos powder – up to 5%,  Graphite powder – deformable &amp; collapsible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7347617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381000"/>
            <a:ext cx="8382000" cy="6096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dirty="0" smtClean="0"/>
              <a:t> CO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 gas is passed through the core for 30 sec at 140 KN/m</a:t>
            </a:r>
            <a:r>
              <a:rPr lang="en-US" sz="3200" baseline="30000" dirty="0" smtClean="0"/>
              <a:t>2</a:t>
            </a:r>
            <a:r>
              <a:rPr lang="en-US" sz="3200" dirty="0" smtClean="0"/>
              <a:t>.</a:t>
            </a:r>
          </a:p>
          <a:p>
            <a:pPr>
              <a:buFont typeface="Wingdings" pitchFamily="2" charset="2"/>
              <a:buChar char="v"/>
            </a:pPr>
            <a:endParaRPr lang="en-US" sz="3200" dirty="0" smtClean="0"/>
          </a:p>
          <a:p>
            <a:pPr>
              <a:buFont typeface="Wingdings" pitchFamily="2" charset="2"/>
              <a:buChar char="v"/>
            </a:pPr>
            <a:r>
              <a:rPr lang="en-US" sz="3200" dirty="0"/>
              <a:t> </a:t>
            </a:r>
            <a:r>
              <a:rPr lang="en-US" sz="3200" dirty="0" smtClean="0"/>
              <a:t>CO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 </a:t>
            </a:r>
            <a:r>
              <a:rPr lang="en-US" sz="3200" baseline="-25000" dirty="0" smtClean="0"/>
              <a:t> </a:t>
            </a:r>
            <a:r>
              <a:rPr lang="en-US" sz="3200" dirty="0" smtClean="0"/>
              <a:t>+ Sodium silicate = Sodium carbonate + Silica jell</a:t>
            </a:r>
          </a:p>
          <a:p>
            <a:pPr>
              <a:buFont typeface="Wingdings" pitchFamily="2" charset="2"/>
              <a:buChar char="v"/>
            </a:pPr>
            <a:endParaRPr lang="en-US" sz="3200" dirty="0" smtClean="0"/>
          </a:p>
          <a:p>
            <a:pPr>
              <a:buFont typeface="Wingdings" pitchFamily="2" charset="2"/>
              <a:buChar char="v"/>
            </a:pPr>
            <a:r>
              <a:rPr lang="en-US" sz="3200" b="1" dirty="0"/>
              <a:t> </a:t>
            </a:r>
            <a:r>
              <a:rPr lang="en-US" sz="3200" b="1" dirty="0" smtClean="0">
                <a:solidFill>
                  <a:srgbClr val="0070C0"/>
                </a:solidFill>
              </a:rPr>
              <a:t>Silica jell</a:t>
            </a:r>
            <a:r>
              <a:rPr lang="en-IN" sz="3200" b="1" dirty="0" smtClean="0">
                <a:solidFill>
                  <a:srgbClr val="0070C0"/>
                </a:solidFill>
              </a:rPr>
              <a:t> </a:t>
            </a:r>
            <a:r>
              <a:rPr lang="en-IN" sz="3200" dirty="0" smtClean="0"/>
              <a:t>binds the sand.</a:t>
            </a:r>
            <a:endParaRPr lang="en-US" sz="3200" dirty="0" smtClean="0"/>
          </a:p>
        </p:txBody>
      </p:sp>
    </p:spTree>
    <p:extLst>
      <p:ext uri="{BB962C8B-B14F-4D97-AF65-F5344CB8AC3E}">
        <p14:creationId xmlns="" xmlns:p14="http://schemas.microsoft.com/office/powerpoint/2010/main" val="26322365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(</a:t>
            </a:r>
            <a:r>
              <a:rPr lang="en-US" i="1" dirty="0" smtClean="0"/>
              <a:t>MOULDING</a:t>
            </a:r>
            <a:r>
              <a:rPr lang="en-US" dirty="0" smtClean="0"/>
              <a:t>) </a:t>
            </a:r>
            <a:r>
              <a:rPr lang="en-US" b="1" dirty="0" smtClean="0"/>
              <a:t>SAND TESTING METHODS </a:t>
            </a:r>
            <a:endParaRPr lang="en-IN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Moisture content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Clay content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Grain fitness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Permeability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Strength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Deformation </a:t>
            </a:r>
            <a:r>
              <a:rPr lang="en-US" i="1" dirty="0" smtClean="0"/>
              <a:t>or</a:t>
            </a:r>
            <a:r>
              <a:rPr lang="en-US" dirty="0" smtClean="0"/>
              <a:t> Toughness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Hot strength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Refractoriness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Mould</a:t>
            </a:r>
            <a:r>
              <a:rPr lang="en-US" dirty="0" smtClean="0"/>
              <a:t> hardness test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65473330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prstClr val="black"/>
                </a:solidFill>
              </a:rPr>
              <a:t>(</a:t>
            </a:r>
            <a:r>
              <a:rPr lang="en-US" sz="4000" i="1" dirty="0" smtClean="0">
                <a:solidFill>
                  <a:prstClr val="black"/>
                </a:solidFill>
              </a:rPr>
              <a:t>CORE</a:t>
            </a:r>
            <a:r>
              <a:rPr lang="en-US" sz="4000" dirty="0" smtClean="0">
                <a:solidFill>
                  <a:prstClr val="black"/>
                </a:solidFill>
              </a:rPr>
              <a:t>) </a:t>
            </a:r>
            <a:r>
              <a:rPr lang="en-US" sz="4000" b="1" dirty="0">
                <a:solidFill>
                  <a:prstClr val="black"/>
                </a:solidFill>
              </a:rPr>
              <a:t>SAND TESTING METHODS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Green strength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Baked strength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Retained strength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Core strength test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Moisture content test</a:t>
            </a:r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107539882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MOULDING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	</a:t>
            </a:r>
            <a:r>
              <a:rPr lang="en-US" i="1" dirty="0" err="1" smtClean="0"/>
              <a:t>Moulding</a:t>
            </a:r>
            <a:r>
              <a:rPr lang="en-US" i="1" dirty="0" smtClean="0"/>
              <a:t> is the process of making a </a:t>
            </a:r>
            <a:r>
              <a:rPr lang="en-US" i="1" dirty="0" err="1" smtClean="0"/>
              <a:t>mould</a:t>
            </a:r>
            <a:r>
              <a:rPr lang="en-US" i="1" dirty="0" smtClean="0"/>
              <a:t> cavity by packing prepared </a:t>
            </a:r>
            <a:r>
              <a:rPr lang="en-US" i="1" dirty="0" err="1" smtClean="0"/>
              <a:t>moulding</a:t>
            </a:r>
            <a:r>
              <a:rPr lang="en-US" i="1" dirty="0" smtClean="0"/>
              <a:t> sand around the pattern and removing the pattern from the </a:t>
            </a:r>
            <a:r>
              <a:rPr lang="en-US" i="1" dirty="0" err="1" smtClean="0"/>
              <a:t>mould</a:t>
            </a:r>
            <a:r>
              <a:rPr lang="en-US" i="1" dirty="0" smtClean="0"/>
              <a:t> to form the </a:t>
            </a:r>
            <a:r>
              <a:rPr lang="en-US" i="1" dirty="0" err="1" smtClean="0"/>
              <a:t>mould</a:t>
            </a:r>
            <a:r>
              <a:rPr lang="en-US" i="1" dirty="0" smtClean="0"/>
              <a:t> cavity.</a:t>
            </a:r>
          </a:p>
          <a:p>
            <a:pPr marL="0" indent="0" algn="just">
              <a:buNone/>
            </a:pPr>
            <a:endParaRPr lang="en-US" i="1" dirty="0"/>
          </a:p>
          <a:p>
            <a:pPr marL="0" indent="0" algn="just">
              <a:buNone/>
            </a:pPr>
            <a:r>
              <a:rPr lang="en-US" b="1" dirty="0" smtClean="0"/>
              <a:t>Types: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 smtClean="0"/>
              <a:t>Green sand </a:t>
            </a:r>
            <a:r>
              <a:rPr lang="en-US" sz="2800" dirty="0" err="1" smtClean="0"/>
              <a:t>mould</a:t>
            </a:r>
            <a:endParaRPr lang="en-US" sz="28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 smtClean="0"/>
              <a:t>Dry sand </a:t>
            </a:r>
            <a:r>
              <a:rPr lang="en-US" sz="2800" dirty="0" err="1" smtClean="0"/>
              <a:t>mould</a:t>
            </a:r>
            <a:endParaRPr lang="en-US" sz="28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US" sz="2800" dirty="0" smtClean="0"/>
              <a:t>Loam sand </a:t>
            </a:r>
            <a:r>
              <a:rPr lang="en-US" sz="2800" dirty="0" err="1" smtClean="0"/>
              <a:t>mould</a:t>
            </a: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31119714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MOULDING 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Bench </a:t>
            </a:r>
            <a:r>
              <a:rPr lang="en-US" sz="2800" dirty="0" err="1" smtClean="0"/>
              <a:t>Moulding</a:t>
            </a:r>
            <a:endParaRPr lang="en-US" sz="28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Floor </a:t>
            </a:r>
            <a:r>
              <a:rPr lang="en-US" sz="2800" dirty="0" err="1" smtClean="0"/>
              <a:t>Moulding</a:t>
            </a:r>
            <a:endParaRPr lang="en-US" sz="28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Pit </a:t>
            </a:r>
            <a:r>
              <a:rPr lang="en-US" sz="2800" dirty="0" err="1" smtClean="0"/>
              <a:t>Moulding</a:t>
            </a:r>
            <a:endParaRPr lang="en-US" sz="28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Sweep </a:t>
            </a:r>
            <a:r>
              <a:rPr lang="en-US" sz="2800" dirty="0" err="1" smtClean="0"/>
              <a:t>Moulding</a:t>
            </a:r>
            <a:endParaRPr lang="en-US" sz="2800" dirty="0" smtClean="0"/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/>
              <a:t>Plate </a:t>
            </a:r>
            <a:r>
              <a:rPr lang="en-US" sz="2800" dirty="0" err="1" smtClean="0"/>
              <a:t>Moulding</a:t>
            </a: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83002074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JOLTING MACHINE</a:t>
            </a:r>
            <a:endParaRPr lang="en-IN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7924800" cy="4800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2978419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SQUEEZING MACHINE</a:t>
            </a:r>
            <a:endParaRPr lang="en-IN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1534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2002908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SAND SLINGER</a:t>
            </a:r>
            <a:endParaRPr lang="en-IN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78486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681309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MELTING FURNACE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38200"/>
            <a:ext cx="5105400" cy="5638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Cupola – CI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Open hearth – Steel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Crucible – Non-Ferrous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3200" dirty="0" smtClean="0"/>
              <a:t>Pit type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3200" dirty="0" smtClean="0"/>
              <a:t>Coke fired stationary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3200" dirty="0" smtClean="0"/>
              <a:t>Oil fired tilting </a:t>
            </a:r>
          </a:p>
          <a:p>
            <a:pPr marL="400050" lvl="1" indent="0">
              <a:buNone/>
            </a:pP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endParaRPr lang="en-US" sz="3200" dirty="0" smtClean="0"/>
          </a:p>
          <a:p>
            <a:pPr marL="514350" indent="-514350">
              <a:buFont typeface="+mj-lt"/>
              <a:buAutoNum type="arabicPeriod"/>
            </a:pPr>
            <a:endParaRPr lang="en-IN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0200" y="990600"/>
            <a:ext cx="3276600" cy="51355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200" dirty="0" smtClean="0">
                <a:solidFill>
                  <a:prstClr val="black"/>
                </a:solidFill>
              </a:rPr>
              <a:t>4. Pot</a:t>
            </a:r>
            <a:endParaRPr lang="en-US" sz="32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sz="3200" dirty="0" smtClean="0">
                <a:solidFill>
                  <a:prstClr val="black"/>
                </a:solidFill>
              </a:rPr>
              <a:t>5. Electric</a:t>
            </a:r>
            <a:endParaRPr lang="en-US" sz="3200" dirty="0">
              <a:solidFill>
                <a:prstClr val="black"/>
              </a:solidFill>
            </a:endParaRPr>
          </a:p>
          <a:p>
            <a:pPr marL="914400" lvl="1" indent="-514350">
              <a:buFont typeface="+mj-lt"/>
              <a:buAutoNum type="alphaLcParenR"/>
            </a:pPr>
            <a:r>
              <a:rPr lang="en-US" sz="3200" dirty="0">
                <a:solidFill>
                  <a:prstClr val="black"/>
                </a:solidFill>
              </a:rPr>
              <a:t>Direct arc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3200" dirty="0">
                <a:solidFill>
                  <a:prstClr val="black"/>
                </a:solidFill>
              </a:rPr>
              <a:t>Indirect arc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sz="3200" dirty="0">
                <a:solidFill>
                  <a:prstClr val="black"/>
                </a:solidFill>
              </a:rPr>
              <a:t>Induction</a:t>
            </a:r>
          </a:p>
          <a:p>
            <a:endParaRPr lang="en-IN" sz="3200" dirty="0"/>
          </a:p>
        </p:txBody>
      </p:sp>
    </p:spTree>
    <p:extLst>
      <p:ext uri="{BB962C8B-B14F-4D97-AF65-F5344CB8AC3E}">
        <p14:creationId xmlns="" xmlns:p14="http://schemas.microsoft.com/office/powerpoint/2010/main" val="5020241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dirty="0" smtClean="0"/>
              <a:t>CUPOLA FURNACE</a:t>
            </a:r>
            <a:endParaRPr lang="en-IN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19200"/>
            <a:ext cx="5867400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81255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CRUCIBLE - PIT FURNACE</a:t>
            </a:r>
            <a:endParaRPr lang="en-IN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79248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38836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CRUCIBLE - CFS FURNACE</a:t>
            </a:r>
            <a:endParaRPr lang="en-IN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00"/>
            <a:ext cx="6248400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875894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CRUCIBLE - OFT FURNACE</a:t>
            </a:r>
            <a:endParaRPr lang="en-IN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7467600" cy="495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542420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 – DA FURNACE</a:t>
            </a:r>
            <a:endParaRPr lang="en-IN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78486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691135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ELECTRIC – IDA FURNACE</a:t>
            </a:r>
            <a:endParaRPr lang="en-IN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1534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36170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INDUCTION FURNACE</a:t>
            </a:r>
            <a:endParaRPr lang="en-IN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7391400" cy="4876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15030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dirty="0" smtClean="0"/>
              <a:t>SPECIAL CASTING PROCESSES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 smtClean="0"/>
              <a:t> Shell Mould Casting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 smtClean="0"/>
              <a:t>Investment Casting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 smtClean="0"/>
              <a:t>Ceramic Mould Casting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 smtClean="0"/>
              <a:t>Lost Wax Process</a:t>
            </a:r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8074589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200000"/>
              </a:lnSpc>
              <a:buNone/>
            </a:pPr>
            <a:r>
              <a:rPr lang="en-US" dirty="0" smtClean="0"/>
              <a:t>5. Pressure Die Casting</a:t>
            </a:r>
          </a:p>
          <a:p>
            <a:pPr marL="914400" lvl="1" indent="-514350">
              <a:lnSpc>
                <a:spcPct val="200000"/>
              </a:lnSpc>
              <a:buFont typeface="+mj-lt"/>
              <a:buAutoNum type="arabicParenR"/>
            </a:pPr>
            <a:r>
              <a:rPr lang="en-US" dirty="0" smtClean="0"/>
              <a:t>Hot chamber Die Casting</a:t>
            </a:r>
          </a:p>
          <a:p>
            <a:pPr marL="914400" lvl="1" indent="-514350">
              <a:lnSpc>
                <a:spcPct val="200000"/>
              </a:lnSpc>
              <a:buFont typeface="+mj-lt"/>
              <a:buAutoNum type="arabicParenR"/>
            </a:pPr>
            <a:r>
              <a:rPr lang="en-US" dirty="0" smtClean="0"/>
              <a:t>Cold chamber Die Casting</a:t>
            </a:r>
          </a:p>
          <a:p>
            <a:pPr marL="514350" indent="-514350">
              <a:lnSpc>
                <a:spcPct val="200000"/>
              </a:lnSpc>
              <a:buNone/>
            </a:pPr>
            <a:r>
              <a:rPr lang="en-US" dirty="0" smtClean="0"/>
              <a:t>6. Gravity Die Casting</a:t>
            </a:r>
          </a:p>
          <a:p>
            <a:pPr marL="514350" indent="-514350">
              <a:lnSpc>
                <a:spcPct val="200000"/>
              </a:lnSpc>
              <a:buNone/>
            </a:pPr>
            <a:r>
              <a:rPr lang="en-US" dirty="0" smtClean="0"/>
              <a:t>7. Centrifugal Casting</a:t>
            </a:r>
          </a:p>
          <a:p>
            <a:pPr marL="514350" indent="-514350">
              <a:lnSpc>
                <a:spcPct val="200000"/>
              </a:lnSpc>
              <a:buNone/>
            </a:pPr>
            <a:r>
              <a:rPr lang="en-US" dirty="0" smtClean="0"/>
              <a:t>8. Continuous Casting process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SHELL MOULD CASTING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84582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172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i="1" dirty="0" smtClean="0"/>
              <a:t> 5 to 10% - Phenolic resin mixed with fine dry silica</a:t>
            </a:r>
          </a:p>
          <a:p>
            <a:pPr marL="0" indent="0">
              <a:buNone/>
            </a:pPr>
            <a:r>
              <a:rPr lang="en-US" sz="2800" i="1" dirty="0" smtClean="0"/>
              <a:t>(Mixer – dry oil or presence of alcohol)</a:t>
            </a:r>
            <a:endParaRPr lang="en-IN" sz="2800" i="1" dirty="0"/>
          </a:p>
          <a:p>
            <a:pPr>
              <a:buFont typeface="Wingdings" pitchFamily="2" charset="2"/>
              <a:buChar char="v"/>
            </a:pPr>
            <a:r>
              <a:rPr lang="en-US" sz="2800" i="1" dirty="0" smtClean="0"/>
              <a:t>No water</a:t>
            </a:r>
            <a:endParaRPr lang="en-US" sz="2800" i="1" dirty="0"/>
          </a:p>
          <a:p>
            <a:pPr>
              <a:buFont typeface="Wingdings" pitchFamily="2" charset="2"/>
              <a:buChar char="v"/>
            </a:pPr>
            <a:r>
              <a:rPr lang="en-US" sz="2800" i="1" dirty="0"/>
              <a:t> </a:t>
            </a:r>
            <a:r>
              <a:rPr lang="en-US" sz="2800" i="1" dirty="0" smtClean="0"/>
              <a:t>230 – 600</a:t>
            </a:r>
            <a:r>
              <a:rPr lang="en-US" sz="3600" i="1" baseline="30000" dirty="0" smtClean="0"/>
              <a:t>◦</a:t>
            </a:r>
            <a:r>
              <a:rPr lang="en-US" sz="2800" i="1" dirty="0" smtClean="0"/>
              <a:t>C</a:t>
            </a:r>
          </a:p>
          <a:p>
            <a:pPr>
              <a:buFont typeface="Wingdings" pitchFamily="2" charset="2"/>
              <a:buChar char="v"/>
            </a:pPr>
            <a:r>
              <a:rPr lang="en-US" sz="2800" i="1" dirty="0" smtClean="0"/>
              <a:t>Release Agent – Silicone (sprayed over pattern)</a:t>
            </a:r>
          </a:p>
          <a:p>
            <a:pPr>
              <a:buFont typeface="Wingdings" pitchFamily="2" charset="2"/>
              <a:buChar char="v"/>
            </a:pPr>
            <a:r>
              <a:rPr lang="en-US" sz="2800" i="1" dirty="0" smtClean="0"/>
              <a:t>Thickness of shell – time of contact of the mixture with the heated pattern (Ex: 20-30 sec, 6 mm)</a:t>
            </a:r>
          </a:p>
          <a:p>
            <a:pPr>
              <a:buFont typeface="Wingdings" pitchFamily="2" charset="2"/>
              <a:buChar char="v"/>
            </a:pPr>
            <a:r>
              <a:rPr lang="en-US" sz="2800" i="1" dirty="0" smtClean="0"/>
              <a:t>Then the </a:t>
            </a:r>
            <a:r>
              <a:rPr lang="en-US" sz="2800" i="1" dirty="0" err="1" smtClean="0"/>
              <a:t>mould</a:t>
            </a:r>
            <a:r>
              <a:rPr lang="en-US" sz="2800" i="1" dirty="0" smtClean="0"/>
              <a:t> is heated in an Oven at 300</a:t>
            </a:r>
            <a:r>
              <a:rPr lang="en-US" sz="3600" i="1" baseline="30000" dirty="0"/>
              <a:t>◦</a:t>
            </a:r>
            <a:r>
              <a:rPr lang="en-US" sz="2800" i="1" dirty="0" smtClean="0"/>
              <a:t>C for 15-60 sec.</a:t>
            </a:r>
          </a:p>
          <a:p>
            <a:pPr>
              <a:buFont typeface="Wingdings" pitchFamily="2" charset="2"/>
              <a:buChar char="v"/>
            </a:pPr>
            <a:r>
              <a:rPr lang="en-US" sz="2800" i="1" dirty="0" smtClean="0"/>
              <a:t>After cooling &amp;Solidification, the shells are broken or shaken away from the castings.</a:t>
            </a:r>
          </a:p>
          <a:p>
            <a:pPr>
              <a:buFont typeface="Wingdings" pitchFamily="2" charset="2"/>
              <a:buChar char="v"/>
            </a:pPr>
            <a:r>
              <a:rPr lang="en-US" sz="2800" i="1" dirty="0" smtClean="0"/>
              <a:t>Brake drums, Bushings, Cams, Cam shaft, </a:t>
            </a:r>
            <a:r>
              <a:rPr lang="en-US" sz="2800" i="1" smtClean="0"/>
              <a:t>rollers etc.,</a:t>
            </a:r>
            <a:endParaRPr lang="en-US" sz="2800" i="1" dirty="0"/>
          </a:p>
          <a:p>
            <a:pPr>
              <a:buFont typeface="Wingdings" pitchFamily="2" charset="2"/>
              <a:buChar char="v"/>
            </a:pPr>
            <a:endParaRPr lang="en-US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3868128068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INVESTMENT CASTING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381000" y="1371600"/>
            <a:ext cx="3886200" cy="4724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524000"/>
            <a:ext cx="3726180" cy="45720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4038600" cy="5715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29200" y="457200"/>
            <a:ext cx="3733800" cy="5715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 smtClean="0"/>
              <a:t>PRESSURE DIE CASTING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600200"/>
            <a:ext cx="7696200" cy="4572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 Placeholder 3"/>
          <p:cNvSpPr>
            <a:spLocks noGrp="1"/>
          </p:cNvSpPr>
          <p:nvPr>
            <p:ph sz="half" idx="2"/>
          </p:nvPr>
        </p:nvSpPr>
        <p:spPr>
          <a:xfrm>
            <a:off x="304800" y="914400"/>
            <a:ext cx="5562600" cy="609600"/>
          </a:xfrm>
        </p:spPr>
        <p:txBody>
          <a:bodyPr>
            <a:normAutofit/>
          </a:bodyPr>
          <a:lstStyle/>
          <a:p>
            <a:pPr marL="0" lvl="1" algn="ctr">
              <a:buNone/>
            </a:pPr>
            <a:r>
              <a:rPr lang="en-US" sz="2800" dirty="0" smtClean="0"/>
              <a:t>PDC - HOT CHAMBER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PDC - COLD CHAMBER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8382000" cy="4876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600" dirty="0" smtClean="0"/>
              <a:t>GRAVITY DIE CASTING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(Permanent mold casting)</a:t>
            </a:r>
            <a:endParaRPr lang="en-US" sz="32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4000"/>
            <a:ext cx="7924800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CENTRIFUGAL CASTING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8153400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CASTING PROCESS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524000"/>
            <a:ext cx="5410200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OTHER CASTING METHODS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LOST WAX </a:t>
            </a:r>
            <a:r>
              <a:rPr lang="en-US" dirty="0" smtClean="0"/>
              <a:t>PROCESS</a:t>
            </a:r>
          </a:p>
          <a:p>
            <a:r>
              <a:rPr lang="en-US" dirty="0"/>
              <a:t>CERAMIC MOULD CASTING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 dirty="0" smtClean="0"/>
              <a:t>DEFECTS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685800"/>
            <a:ext cx="4267200" cy="5562600"/>
          </a:xfrm>
        </p:spPr>
        <p:txBody>
          <a:bodyPr>
            <a:no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 dirty="0" smtClean="0"/>
              <a:t>Shrinkage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 dirty="0" smtClean="0"/>
              <a:t>Blow holes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 dirty="0" smtClean="0"/>
              <a:t>Scab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 dirty="0" smtClean="0"/>
              <a:t>Swell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 dirty="0" smtClean="0"/>
              <a:t>Hard Spots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 dirty="0" smtClean="0"/>
              <a:t>Run out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 dirty="0" smtClean="0"/>
              <a:t>Honey combing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000" dirty="0" smtClean="0"/>
              <a:t>Cracks</a:t>
            </a:r>
            <a:endParaRPr lang="en-IN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4038600" cy="58674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000" dirty="0" smtClean="0"/>
              <a:t>9. Shift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000" dirty="0" smtClean="0"/>
              <a:t>10. Cold Shut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000" dirty="0" smtClean="0"/>
              <a:t>11. Inclusions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000" dirty="0" smtClean="0"/>
              <a:t>12. Fins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000" dirty="0" smtClean="0"/>
              <a:t>13. Dress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000" dirty="0" smtClean="0"/>
              <a:t>14. Rat tail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000" dirty="0" smtClean="0"/>
              <a:t>15. Blister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2341560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INSPECTION METHODS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 smtClean="0"/>
              <a:t>Visual Inspection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 smtClean="0"/>
              <a:t>Pressure Test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 smtClean="0"/>
              <a:t>Magnetic Particle Inspection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 smtClean="0"/>
              <a:t>Dye-Penetrant Inspection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 smtClean="0"/>
              <a:t>Radiographic Inspection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 smtClean="0"/>
              <a:t>Ultrasonic Inspection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dirty="0" smtClean="0"/>
              <a:t>Thermography Inspection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4019450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Queries………..?</a:t>
            </a:r>
            <a:endParaRPr lang="en-IN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1118419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(QB) ASSIGNMENT - I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Two Marks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i="1" dirty="0" smtClean="0"/>
              <a:t>What are the different types of patterns used in foundry?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i="1" dirty="0" smtClean="0"/>
              <a:t>Define: Foundry, Casting, </a:t>
            </a:r>
            <a:r>
              <a:rPr lang="en-US" sz="2800" i="1" dirty="0" err="1" smtClean="0"/>
              <a:t>Mould</a:t>
            </a:r>
            <a:r>
              <a:rPr lang="en-US" sz="2800" i="1" dirty="0" smtClean="0"/>
              <a:t>, Pattern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i="1" dirty="0" smtClean="0"/>
              <a:t>Generally sweep patterns are used in _________ </a:t>
            </a:r>
            <a:r>
              <a:rPr lang="en-US" sz="2800" i="1" dirty="0" err="1" smtClean="0"/>
              <a:t>moulding</a:t>
            </a:r>
            <a:r>
              <a:rPr lang="en-US" sz="2800" i="1" dirty="0" smtClean="0"/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i="1" dirty="0" smtClean="0"/>
              <a:t>What do you understand by core setting?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i="1" dirty="0" smtClean="0"/>
              <a:t>What is a core print? Mention its purpose.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i="1" dirty="0" smtClean="0"/>
              <a:t>Mention the specific advantages of CO</a:t>
            </a:r>
            <a:r>
              <a:rPr lang="en-US" sz="2800" i="1" baseline="-25000" dirty="0" smtClean="0"/>
              <a:t>2</a:t>
            </a:r>
            <a:r>
              <a:rPr lang="en-US" sz="2800" i="1" dirty="0" smtClean="0"/>
              <a:t> process?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800" i="1" dirty="0" smtClean="0"/>
              <a:t>What are the properties of good </a:t>
            </a:r>
            <a:r>
              <a:rPr lang="en-US" sz="2800" i="1" dirty="0" err="1" smtClean="0"/>
              <a:t>moulding</a:t>
            </a:r>
            <a:r>
              <a:rPr lang="en-US" sz="2800" i="1" dirty="0" smtClean="0"/>
              <a:t> and core sand.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8003714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 smtClean="0"/>
              <a:t>7. Write the composition of good </a:t>
            </a:r>
            <a:r>
              <a:rPr lang="en-US" sz="2800" dirty="0" err="1" smtClean="0"/>
              <a:t>moulding</a:t>
            </a:r>
            <a:r>
              <a:rPr lang="en-US" sz="2800" dirty="0" smtClean="0"/>
              <a:t> sand</a:t>
            </a:r>
          </a:p>
          <a:p>
            <a:pPr marL="0" indent="0" algn="just">
              <a:buNone/>
            </a:pPr>
            <a:r>
              <a:rPr lang="en-US" sz="2800" dirty="0" smtClean="0"/>
              <a:t>8. List out any five </a:t>
            </a:r>
            <a:r>
              <a:rPr lang="en-US" sz="2800" dirty="0" err="1" smtClean="0"/>
              <a:t>moulding</a:t>
            </a:r>
            <a:r>
              <a:rPr lang="en-US" sz="2800" dirty="0" smtClean="0"/>
              <a:t> tools.</a:t>
            </a:r>
          </a:p>
          <a:p>
            <a:pPr marL="0" indent="0" algn="just">
              <a:buNone/>
            </a:pPr>
            <a:r>
              <a:rPr lang="en-US" sz="2800" dirty="0" smtClean="0"/>
              <a:t>9. What are chaplets?</a:t>
            </a:r>
          </a:p>
          <a:p>
            <a:pPr marL="0" indent="0" algn="just">
              <a:buNone/>
            </a:pPr>
            <a:r>
              <a:rPr lang="en-US" sz="2800" dirty="0" smtClean="0"/>
              <a:t>10. List the factors to be considered in the choice of    metal melting furnaces.</a:t>
            </a:r>
          </a:p>
          <a:p>
            <a:pPr marL="0" indent="0" algn="just">
              <a:buNone/>
            </a:pPr>
            <a:r>
              <a:rPr lang="en-US" sz="2800" dirty="0" smtClean="0"/>
              <a:t>11. What are the types of alloys cast in cold chamber die casting machines?</a:t>
            </a:r>
          </a:p>
          <a:p>
            <a:pPr marL="0" indent="0" algn="just">
              <a:buNone/>
            </a:pPr>
            <a:r>
              <a:rPr lang="en-US" sz="2800" dirty="0" smtClean="0"/>
              <a:t>12. What is the need for providing chills in casting?</a:t>
            </a:r>
          </a:p>
          <a:p>
            <a:pPr marL="0" indent="0" algn="just">
              <a:buNone/>
            </a:pPr>
            <a:r>
              <a:rPr lang="en-US" sz="2800" dirty="0" smtClean="0"/>
              <a:t>13. Blow holes in castings occur due to ___________</a:t>
            </a:r>
          </a:p>
          <a:p>
            <a:pPr marL="0" indent="0" algn="just">
              <a:buNone/>
            </a:pPr>
            <a:r>
              <a:rPr lang="en-US" sz="2800" dirty="0" smtClean="0"/>
              <a:t>14. How casting defects are identified?</a:t>
            </a:r>
          </a:p>
          <a:p>
            <a:pPr marL="0" indent="0" algn="just">
              <a:buNone/>
            </a:pPr>
            <a:r>
              <a:rPr lang="en-US" sz="2800" dirty="0" smtClean="0"/>
              <a:t>15. Give any two casting defects and its reason and remedies.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797890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2484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16 marks</a:t>
            </a:r>
          </a:p>
          <a:p>
            <a:pPr marL="0" indent="0" algn="just">
              <a:buNone/>
            </a:pPr>
            <a:r>
              <a:rPr lang="en-US" sz="2800" i="1" dirty="0" smtClean="0"/>
              <a:t>1. What are the pattern allowances? Explain briefly each.</a:t>
            </a:r>
          </a:p>
          <a:p>
            <a:pPr marL="0" indent="0" algn="just">
              <a:buNone/>
            </a:pPr>
            <a:r>
              <a:rPr lang="en-US" sz="2800" i="1" dirty="0" smtClean="0"/>
              <a:t>2. Discuss the properties of </a:t>
            </a:r>
            <a:r>
              <a:rPr lang="en-US" sz="2800" i="1" dirty="0" err="1" smtClean="0"/>
              <a:t>moulding</a:t>
            </a:r>
            <a:r>
              <a:rPr lang="en-US" sz="2800" i="1" dirty="0" smtClean="0"/>
              <a:t> sand.</a:t>
            </a:r>
          </a:p>
          <a:p>
            <a:pPr marL="0" indent="0" algn="just">
              <a:buNone/>
            </a:pPr>
            <a:r>
              <a:rPr lang="en-US" sz="2800" i="1" dirty="0" smtClean="0"/>
              <a:t>3. What are the different types of furnace used in foundry? Describe in detail with neat sketches any two of them.</a:t>
            </a:r>
          </a:p>
          <a:p>
            <a:pPr marL="0" indent="0" algn="just">
              <a:buNone/>
            </a:pPr>
            <a:r>
              <a:rPr lang="en-US" sz="2800" i="1" dirty="0" smtClean="0"/>
              <a:t>4. State the different types of </a:t>
            </a:r>
            <a:r>
              <a:rPr lang="en-US" sz="2800" i="1" dirty="0" err="1" smtClean="0"/>
              <a:t>mould</a:t>
            </a:r>
            <a:r>
              <a:rPr lang="en-US" sz="2800" i="1" dirty="0" smtClean="0"/>
              <a:t>. Write a short notes on ‘Green sand </a:t>
            </a:r>
            <a:r>
              <a:rPr lang="en-US" sz="2800" i="1" dirty="0" err="1" smtClean="0"/>
              <a:t>Mould</a:t>
            </a:r>
            <a:r>
              <a:rPr lang="en-US" sz="2800" i="1" dirty="0" smtClean="0"/>
              <a:t>’ and ‘Shell </a:t>
            </a:r>
            <a:r>
              <a:rPr lang="en-US" sz="2800" i="1" dirty="0" err="1" smtClean="0"/>
              <a:t>moulding</a:t>
            </a:r>
            <a:r>
              <a:rPr lang="en-US" sz="2800" i="1" dirty="0" smtClean="0"/>
              <a:t>’.</a:t>
            </a:r>
          </a:p>
          <a:p>
            <a:pPr marL="0" indent="0" algn="just">
              <a:buNone/>
            </a:pPr>
            <a:r>
              <a:rPr lang="en-US" sz="2800" i="1" dirty="0" smtClean="0"/>
              <a:t>5. Explain briefly the various </a:t>
            </a:r>
            <a:r>
              <a:rPr lang="en-US" sz="2800" i="1" dirty="0" err="1" smtClean="0"/>
              <a:t>moulding</a:t>
            </a:r>
            <a:r>
              <a:rPr lang="en-US" sz="2800" i="1" dirty="0" smtClean="0"/>
              <a:t> methods used in </a:t>
            </a:r>
            <a:r>
              <a:rPr lang="en-US" sz="2800" i="1" dirty="0" err="1" smtClean="0"/>
              <a:t>foundaries</a:t>
            </a:r>
            <a:r>
              <a:rPr lang="en-US" sz="2800" i="1" dirty="0" smtClean="0"/>
              <a:t>.</a:t>
            </a:r>
          </a:p>
          <a:p>
            <a:pPr marL="0" indent="0" algn="just">
              <a:buNone/>
            </a:pPr>
            <a:r>
              <a:rPr lang="en-US" sz="2800" i="1" dirty="0" smtClean="0"/>
              <a:t>6. Describe the various types of casting process.</a:t>
            </a:r>
          </a:p>
          <a:p>
            <a:pPr marL="0" indent="0" algn="just">
              <a:buNone/>
            </a:pPr>
            <a:endParaRPr lang="en-IN" sz="2800" dirty="0"/>
          </a:p>
          <a:p>
            <a:pPr marL="0" indent="0">
              <a:buNone/>
            </a:pP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32852291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72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ASSIGNMENT – I</a:t>
            </a:r>
          </a:p>
          <a:p>
            <a:pPr marL="0" indent="0" algn="just">
              <a:buNone/>
            </a:pPr>
            <a:r>
              <a:rPr lang="en-US" sz="2800" dirty="0" smtClean="0"/>
              <a:t>7. </a:t>
            </a:r>
            <a:r>
              <a:rPr lang="en-US" sz="2800" dirty="0" smtClean="0">
                <a:solidFill>
                  <a:srgbClr val="008A3E"/>
                </a:solidFill>
              </a:rPr>
              <a:t>Explain various testing methods </a:t>
            </a:r>
            <a:r>
              <a:rPr lang="en-US" sz="2800" dirty="0" err="1" smtClean="0">
                <a:solidFill>
                  <a:srgbClr val="008A3E"/>
                </a:solidFill>
              </a:rPr>
              <a:t>Moulding</a:t>
            </a:r>
            <a:r>
              <a:rPr lang="en-US" sz="2800" dirty="0" smtClean="0">
                <a:solidFill>
                  <a:srgbClr val="008A3E"/>
                </a:solidFill>
              </a:rPr>
              <a:t> sand and Core sand.</a:t>
            </a:r>
          </a:p>
          <a:p>
            <a:pPr marL="0" indent="0" algn="just">
              <a:buNone/>
            </a:pPr>
            <a:r>
              <a:rPr lang="en-US" sz="2800" dirty="0" smtClean="0"/>
              <a:t>8.</a:t>
            </a:r>
            <a:r>
              <a:rPr lang="en-US" sz="2800" dirty="0" smtClean="0">
                <a:solidFill>
                  <a:srgbClr val="008A3E"/>
                </a:solidFill>
              </a:rPr>
              <a:t> Enumerate the various casting defects and suggest suitable remedies.</a:t>
            </a:r>
          </a:p>
          <a:p>
            <a:pPr marL="0" indent="0" algn="just">
              <a:buNone/>
            </a:pPr>
            <a:r>
              <a:rPr lang="en-US" sz="2800" dirty="0" smtClean="0"/>
              <a:t>9. </a:t>
            </a:r>
            <a:r>
              <a:rPr lang="en-US" sz="2800" dirty="0" smtClean="0">
                <a:solidFill>
                  <a:srgbClr val="008A3E"/>
                </a:solidFill>
              </a:rPr>
              <a:t>Explain </a:t>
            </a:r>
            <a:r>
              <a:rPr lang="en-US" sz="2800" dirty="0">
                <a:solidFill>
                  <a:srgbClr val="008A3E"/>
                </a:solidFill>
              </a:rPr>
              <a:t>various </a:t>
            </a:r>
            <a:r>
              <a:rPr lang="en-US" sz="2800" dirty="0" smtClean="0">
                <a:solidFill>
                  <a:srgbClr val="008A3E"/>
                </a:solidFill>
              </a:rPr>
              <a:t>inspection methods of cast products.</a:t>
            </a:r>
          </a:p>
          <a:p>
            <a:pPr marL="0" indent="0" algn="just">
              <a:buNone/>
            </a:pPr>
            <a:endParaRPr lang="en-US" sz="2800" dirty="0" smtClean="0">
              <a:solidFill>
                <a:srgbClr val="008A3E"/>
              </a:solidFill>
            </a:endParaRPr>
          </a:p>
          <a:p>
            <a:pPr marL="0" indent="0" algn="just">
              <a:buNone/>
            </a:pPr>
            <a:r>
              <a:rPr lang="en-US" sz="2800" dirty="0" smtClean="0">
                <a:solidFill>
                  <a:srgbClr val="C00000"/>
                </a:solidFill>
              </a:rPr>
              <a:t>5x2   = 10</a:t>
            </a:r>
          </a:p>
          <a:p>
            <a:pPr marL="0" indent="0" algn="just">
              <a:buNone/>
            </a:pPr>
            <a:r>
              <a:rPr lang="en-US" sz="2800" u="sng" dirty="0" smtClean="0">
                <a:solidFill>
                  <a:srgbClr val="C00000"/>
                </a:solidFill>
              </a:rPr>
              <a:t>3x16 = 48</a:t>
            </a:r>
          </a:p>
          <a:p>
            <a:pPr marL="0" indent="0" algn="just">
              <a:buNone/>
            </a:pPr>
            <a:r>
              <a:rPr lang="en-US" sz="2800" b="1" u="sng" dirty="0" smtClean="0"/>
              <a:t>             58</a:t>
            </a:r>
          </a:p>
          <a:p>
            <a:pPr marL="0" indent="0" algn="just">
              <a:buNone/>
            </a:pPr>
            <a:endParaRPr lang="en-US" sz="2800" dirty="0" smtClean="0">
              <a:solidFill>
                <a:srgbClr val="008A3E"/>
              </a:solidFill>
            </a:endParaRPr>
          </a:p>
          <a:p>
            <a:pPr marL="0" indent="0" algn="just">
              <a:buNone/>
            </a:pPr>
            <a:r>
              <a:rPr lang="en-US" sz="2800" u="sng" dirty="0" smtClean="0"/>
              <a:t>Given Date: </a:t>
            </a:r>
            <a:r>
              <a:rPr lang="en-US" sz="2800" b="1" u="sng" dirty="0" smtClean="0">
                <a:solidFill>
                  <a:srgbClr val="008A3E"/>
                </a:solidFill>
              </a:rPr>
              <a:t>07.08.2013</a:t>
            </a:r>
            <a:r>
              <a:rPr lang="en-US" sz="2800" dirty="0" smtClean="0"/>
              <a:t>            </a:t>
            </a:r>
            <a:r>
              <a:rPr lang="en-US" sz="2800" u="sng" dirty="0" smtClean="0"/>
              <a:t>Last Date: </a:t>
            </a:r>
            <a:r>
              <a:rPr lang="en-US" sz="2800" b="1" u="sng" dirty="0" smtClean="0">
                <a:solidFill>
                  <a:srgbClr val="FF0000"/>
                </a:solidFill>
              </a:rPr>
              <a:t>12.08.2013</a:t>
            </a:r>
            <a:endParaRPr lang="en-IN" sz="28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0859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883</Words>
  <Application>Microsoft Office PowerPoint</Application>
  <PresentationFormat>On-screen Show (4:3)</PresentationFormat>
  <Paragraphs>196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Couture</vt:lpstr>
      <vt:lpstr>Office Theme</vt:lpstr>
      <vt:lpstr>Slipstream</vt:lpstr>
      <vt:lpstr>1_Office Theme</vt:lpstr>
      <vt:lpstr>Waveform</vt:lpstr>
      <vt:lpstr>MANUFACTURING TECHNOLOGY-I [ME6302]</vt:lpstr>
      <vt:lpstr>Slide 2</vt:lpstr>
      <vt:lpstr>Slide 3</vt:lpstr>
      <vt:lpstr>Cold curing CO2 Process</vt:lpstr>
      <vt:lpstr>Slide 5</vt:lpstr>
      <vt:lpstr>(MOULDING) SAND TESTING METHODS </vt:lpstr>
      <vt:lpstr>(CORE) SAND TESTING METHODS </vt:lpstr>
      <vt:lpstr>MOULDING</vt:lpstr>
      <vt:lpstr>MOULDING METHODS</vt:lpstr>
      <vt:lpstr>JOLTING MACHINE</vt:lpstr>
      <vt:lpstr>SQUEEZING MACHINE</vt:lpstr>
      <vt:lpstr>SAND SLINGER</vt:lpstr>
      <vt:lpstr>MELTING FURNACE</vt:lpstr>
      <vt:lpstr>CUPOLA FURNACE</vt:lpstr>
      <vt:lpstr>CRUCIBLE - PIT FURNACE</vt:lpstr>
      <vt:lpstr>CRUCIBLE - CFS FURNACE</vt:lpstr>
      <vt:lpstr>CRUCIBLE - OFT FURNACE</vt:lpstr>
      <vt:lpstr>ELECTRIC – DA FURNACE</vt:lpstr>
      <vt:lpstr>ELECTRIC – IDA FURNACE</vt:lpstr>
      <vt:lpstr>INDUCTION FURNACE</vt:lpstr>
      <vt:lpstr>SPECIAL CASTING PROCESSES</vt:lpstr>
      <vt:lpstr>Slide 22</vt:lpstr>
      <vt:lpstr>SHELL MOULD CASTING</vt:lpstr>
      <vt:lpstr>Slide 24</vt:lpstr>
      <vt:lpstr> INVESTMENT CASTING </vt:lpstr>
      <vt:lpstr>Slide 26</vt:lpstr>
      <vt:lpstr>PRESSURE DIE CASTING</vt:lpstr>
      <vt:lpstr> PDC - COLD CHAMBER  </vt:lpstr>
      <vt:lpstr>GRAVITY DIE CASTING (Permanent mold casting)</vt:lpstr>
      <vt:lpstr>CENTRIFUGAL CASTING</vt:lpstr>
      <vt:lpstr>CONTINUOUS CASTING PROCESS</vt:lpstr>
      <vt:lpstr> OTHER CASTING METHODS </vt:lpstr>
      <vt:lpstr>DEFECTS</vt:lpstr>
      <vt:lpstr>INSPECTION METHODS</vt:lpstr>
      <vt:lpstr>Queries………..?</vt:lpstr>
      <vt:lpstr>(QB) ASSIGNMENT - I</vt:lpstr>
      <vt:lpstr>Slide 37</vt:lpstr>
      <vt:lpstr>Slide 38</vt:lpstr>
      <vt:lpstr>Slide 39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MANUFACTURING TECHNOLOGY-I [ME2201]</dc:title>
  <dc:creator>Welcome</dc:creator>
  <cp:lastModifiedBy>gomathi</cp:lastModifiedBy>
  <cp:revision>39</cp:revision>
  <dcterms:created xsi:type="dcterms:W3CDTF">2006-08-16T00:00:00Z</dcterms:created>
  <dcterms:modified xsi:type="dcterms:W3CDTF">2015-07-31T06:24:39Z</dcterms:modified>
</cp:coreProperties>
</file>